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3" r:id="rId7"/>
    <p:sldId id="264" r:id="rId8"/>
    <p:sldId id="262" r:id="rId9"/>
    <p:sldId id="261"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F9268A-11CD-4FDE-9E1C-24B6C3801002}" type="datetimeFigureOut">
              <a:rPr lang="en-US" smtClean="0"/>
              <a:pPr/>
              <a:t>5/24/2012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00C7A7-16A8-4A71-97D2-81275CEBCF0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200C7A7-16A8-4A71-97D2-81275CEBCF0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08B6E8-9027-4F5D-AECB-5BE2119DE020}"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08B6E8-9027-4F5D-AECB-5BE2119DE020}"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08B6E8-9027-4F5D-AECB-5BE2119DE020}"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08B6E8-9027-4F5D-AECB-5BE2119DE020}"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08B6E8-9027-4F5D-AECB-5BE2119DE020}"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08B6E8-9027-4F5D-AECB-5BE2119DE020}"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08B6E8-9027-4F5D-AECB-5BE2119DE020}" type="datetimeFigureOut">
              <a:rPr lang="en-US" smtClean="0"/>
              <a:pPr/>
              <a:t>5/24/2012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08B6E8-9027-4F5D-AECB-5BE2119DE020}" type="datetimeFigureOut">
              <a:rPr lang="en-US" smtClean="0"/>
              <a:pPr/>
              <a:t>5/24/2012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08B6E8-9027-4F5D-AECB-5BE2119DE020}" type="datetimeFigureOut">
              <a:rPr lang="en-US" smtClean="0"/>
              <a:pPr/>
              <a:t>5/24/2012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08B6E8-9027-4F5D-AECB-5BE2119DE020}"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08B6E8-9027-4F5D-AECB-5BE2119DE020}"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FB6BC5-3DD8-4998-8434-E0712D15F36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08B6E8-9027-4F5D-AECB-5BE2119DE020}" type="datetimeFigureOut">
              <a:rPr lang="en-US" smtClean="0"/>
              <a:pPr/>
              <a:t>5/24/2012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FB6BC5-3DD8-4998-8434-E0712D15F3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04800" y="533400"/>
            <a:ext cx="7772400" cy="1470025"/>
          </a:xfrm>
        </p:spPr>
        <p:txBody>
          <a:bodyPr>
            <a:noAutofit/>
          </a:bodyPr>
          <a:lstStyle/>
          <a:p>
            <a:r>
              <a:rPr lang="en-US" sz="9600" dirty="0" smtClean="0">
                <a:solidFill>
                  <a:srgbClr val="800000"/>
                </a:solidFill>
                <a:latin typeface="Bradley Hand ITC" pitchFamily="66" charset="0"/>
              </a:rPr>
              <a:t>CHINA</a:t>
            </a:r>
            <a:endParaRPr lang="en-US" sz="9600" dirty="0">
              <a:solidFill>
                <a:srgbClr val="800000"/>
              </a:solidFill>
              <a:latin typeface="Bradley Hand ITC"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2000" r="-1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chemeClr val="bg1"/>
                </a:solidFill>
                <a:latin typeface="Bradley Hand ITC" pitchFamily="66" charset="0"/>
              </a:rPr>
              <a:t>THE END</a:t>
            </a:r>
            <a:endParaRPr lang="en-US" b="1" i="1" dirty="0">
              <a:solidFill>
                <a:schemeClr val="bg1"/>
              </a:solidFill>
              <a:latin typeface="Bradley Hand ITC" pitchFamily="66" charset="0"/>
            </a:endParaRPr>
          </a:p>
        </p:txBody>
      </p:sp>
      <p:pic>
        <p:nvPicPr>
          <p:cNvPr id="4" name="Picture 3" descr="dragon dancing.jpg"/>
          <p:cNvPicPr>
            <a:picLocks noChangeAspect="1"/>
          </p:cNvPicPr>
          <p:nvPr/>
        </p:nvPicPr>
        <p:blipFill>
          <a:blip r:embed="rId4" cstate="print"/>
          <a:stretch>
            <a:fillRect/>
          </a:stretch>
        </p:blipFill>
        <p:spPr>
          <a:xfrm>
            <a:off x="838200" y="1447800"/>
            <a:ext cx="2362200" cy="2362200"/>
          </a:xfrm>
          <a:prstGeom prst="rect">
            <a:avLst/>
          </a:prstGeom>
        </p:spPr>
      </p:pic>
      <p:pic>
        <p:nvPicPr>
          <p:cNvPr id="5" name="Picture 4" descr="paper lanterns.jpg"/>
          <p:cNvPicPr>
            <a:picLocks noChangeAspect="1"/>
          </p:cNvPicPr>
          <p:nvPr/>
        </p:nvPicPr>
        <p:blipFill>
          <a:blip r:embed="rId5" cstate="print"/>
          <a:stretch>
            <a:fillRect/>
          </a:stretch>
        </p:blipFill>
        <p:spPr>
          <a:xfrm>
            <a:off x="5181600" y="3429000"/>
            <a:ext cx="2973674" cy="1971675"/>
          </a:xfrm>
          <a:prstGeom prst="rect">
            <a:avLst/>
          </a:prstGeom>
        </p:spPr>
      </p:pic>
      <p:pic>
        <p:nvPicPr>
          <p:cNvPr id="6" name="Picture 5" descr="cherry ploum.jpg"/>
          <p:cNvPicPr>
            <a:picLocks noChangeAspect="1"/>
          </p:cNvPicPr>
          <p:nvPr/>
        </p:nvPicPr>
        <p:blipFill>
          <a:blip r:embed="rId6" cstate="print"/>
          <a:stretch>
            <a:fillRect/>
          </a:stretch>
        </p:blipFill>
        <p:spPr>
          <a:xfrm>
            <a:off x="5257800" y="1600200"/>
            <a:ext cx="1905000" cy="1426911"/>
          </a:xfrm>
          <a:prstGeom prst="rect">
            <a:avLst/>
          </a:prstGeom>
        </p:spPr>
      </p:pic>
      <p:pic>
        <p:nvPicPr>
          <p:cNvPr id="7" name="Picture 6" descr="building.jpg"/>
          <p:cNvPicPr>
            <a:picLocks noChangeAspect="1"/>
          </p:cNvPicPr>
          <p:nvPr/>
        </p:nvPicPr>
        <p:blipFill>
          <a:blip r:embed="rId7" cstate="print"/>
          <a:stretch>
            <a:fillRect/>
          </a:stretch>
        </p:blipFill>
        <p:spPr>
          <a:xfrm>
            <a:off x="1447800" y="4191000"/>
            <a:ext cx="2466975" cy="18478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239000" cy="1143000"/>
          </a:xfrm>
        </p:spPr>
        <p:txBody>
          <a:bodyPr/>
          <a:lstStyle/>
          <a:p>
            <a:r>
              <a:rPr lang="en-US" b="1" i="1" dirty="0" smtClean="0">
                <a:solidFill>
                  <a:srgbClr val="800000"/>
                </a:solidFill>
                <a:latin typeface="Bradley Hand ITC" pitchFamily="66" charset="0"/>
              </a:rPr>
              <a:t>GEOGRAPHY</a:t>
            </a:r>
            <a:endParaRPr lang="en-US" b="1" i="1" dirty="0">
              <a:solidFill>
                <a:srgbClr val="800000"/>
              </a:solidFill>
              <a:latin typeface="Bradley Hand ITC" pitchFamily="66" charset="0"/>
            </a:endParaRPr>
          </a:p>
        </p:txBody>
      </p:sp>
      <p:sp>
        <p:nvSpPr>
          <p:cNvPr id="3" name="Content Placeholder 2"/>
          <p:cNvSpPr>
            <a:spLocks noGrp="1"/>
          </p:cNvSpPr>
          <p:nvPr>
            <p:ph idx="1"/>
          </p:nvPr>
        </p:nvSpPr>
        <p:spPr>
          <a:xfrm>
            <a:off x="1524000" y="1447800"/>
            <a:ext cx="5943600" cy="2971800"/>
          </a:xfrm>
        </p:spPr>
        <p:txBody>
          <a:bodyPr>
            <a:normAutofit/>
          </a:bodyPr>
          <a:lstStyle/>
          <a:p>
            <a:r>
              <a:rPr lang="en-US" sz="2400" dirty="0" smtClean="0">
                <a:solidFill>
                  <a:srgbClr val="800000"/>
                </a:solidFill>
              </a:rPr>
              <a:t>China has a very diverse land, it consists of mountains and deserts.</a:t>
            </a:r>
          </a:p>
          <a:p>
            <a:r>
              <a:rPr lang="en-US" sz="2400" dirty="0" smtClean="0">
                <a:solidFill>
                  <a:srgbClr val="800000"/>
                </a:solidFill>
              </a:rPr>
              <a:t> Rivers also play an important role, both for transportation and irrigation.</a:t>
            </a:r>
          </a:p>
          <a:p>
            <a:pPr>
              <a:buNone/>
            </a:pPr>
            <a:endParaRPr lang="en-US" dirty="0" smtClean="0">
              <a:solidFill>
                <a:srgbClr val="800000"/>
              </a:solidFill>
            </a:endParaRPr>
          </a:p>
          <a:p>
            <a:pPr>
              <a:buNone/>
            </a:pPr>
            <a:endParaRPr lang="en-US" dirty="0" smtClean="0">
              <a:solidFill>
                <a:srgbClr val="800000"/>
              </a:solidFill>
            </a:endParaRPr>
          </a:p>
          <a:p>
            <a:pPr>
              <a:buNone/>
            </a:pPr>
            <a:endParaRPr lang="en-US" u="sng" dirty="0">
              <a:solidFill>
                <a:srgbClr val="800000"/>
              </a:solidFill>
            </a:endParaRPr>
          </a:p>
        </p:txBody>
      </p:sp>
      <p:pic>
        <p:nvPicPr>
          <p:cNvPr id="4" name="Picture 3" descr="river.jpg"/>
          <p:cNvPicPr>
            <a:picLocks noChangeAspect="1"/>
          </p:cNvPicPr>
          <p:nvPr/>
        </p:nvPicPr>
        <p:blipFill>
          <a:blip r:embed="rId3" cstate="print"/>
          <a:stretch>
            <a:fillRect/>
          </a:stretch>
        </p:blipFill>
        <p:spPr>
          <a:xfrm>
            <a:off x="457200" y="4572000"/>
            <a:ext cx="2286000" cy="1712068"/>
          </a:xfrm>
          <a:prstGeom prst="rect">
            <a:avLst/>
          </a:prstGeom>
        </p:spPr>
      </p:pic>
      <p:pic>
        <p:nvPicPr>
          <p:cNvPr id="5" name="Picture 4" descr="Mountain.jpg"/>
          <p:cNvPicPr>
            <a:picLocks noChangeAspect="1"/>
          </p:cNvPicPr>
          <p:nvPr/>
        </p:nvPicPr>
        <p:blipFill>
          <a:blip r:embed="rId4" cstate="print"/>
          <a:stretch>
            <a:fillRect/>
          </a:stretch>
        </p:blipFill>
        <p:spPr>
          <a:xfrm>
            <a:off x="6248400" y="4648200"/>
            <a:ext cx="2286000" cy="1676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229600" cy="1143000"/>
          </a:xfrm>
        </p:spPr>
        <p:txBody>
          <a:bodyPr/>
          <a:lstStyle/>
          <a:p>
            <a:r>
              <a:rPr lang="en-US" b="1" dirty="0" smtClean="0">
                <a:solidFill>
                  <a:srgbClr val="800000"/>
                </a:solidFill>
                <a:latin typeface="Bradley Hand ITC" pitchFamily="66" charset="0"/>
              </a:rPr>
              <a:t>CUISINE</a:t>
            </a:r>
            <a:endParaRPr lang="en-US" b="1" dirty="0">
              <a:solidFill>
                <a:srgbClr val="800000"/>
              </a:solidFill>
              <a:latin typeface="Bradley Hand ITC" pitchFamily="66" charset="0"/>
            </a:endParaRPr>
          </a:p>
        </p:txBody>
      </p:sp>
      <p:sp>
        <p:nvSpPr>
          <p:cNvPr id="3" name="Content Placeholder 2"/>
          <p:cNvSpPr>
            <a:spLocks noGrp="1"/>
          </p:cNvSpPr>
          <p:nvPr>
            <p:ph idx="1"/>
          </p:nvPr>
        </p:nvSpPr>
        <p:spPr>
          <a:xfrm>
            <a:off x="990600" y="1219200"/>
            <a:ext cx="6934200" cy="3124200"/>
          </a:xfrm>
          <a:noFill/>
        </p:spPr>
        <p:txBody>
          <a:bodyPr>
            <a:normAutofit/>
          </a:bodyPr>
          <a:lstStyle/>
          <a:p>
            <a:pPr>
              <a:buClr>
                <a:srgbClr val="800000"/>
              </a:buClr>
            </a:pPr>
            <a:r>
              <a:rPr lang="en-US" dirty="0" smtClean="0"/>
              <a:t> </a:t>
            </a:r>
            <a:r>
              <a:rPr lang="en-US" sz="2200" dirty="0" smtClean="0">
                <a:solidFill>
                  <a:srgbClr val="800000"/>
                </a:solidFill>
              </a:rPr>
              <a:t>Chinese Cuisine contains many herbs, and vegetables</a:t>
            </a:r>
          </a:p>
          <a:p>
            <a:pPr>
              <a:buClr>
                <a:srgbClr val="800000"/>
              </a:buClr>
            </a:pPr>
            <a:r>
              <a:rPr lang="en-US" sz="2200" dirty="0" smtClean="0">
                <a:solidFill>
                  <a:srgbClr val="800000"/>
                </a:solidFill>
              </a:rPr>
              <a:t>Chinese enjoy many types of noodles in their soup such as wheat, rice and flour noodles.</a:t>
            </a:r>
          </a:p>
          <a:p>
            <a:pPr>
              <a:buClr>
                <a:srgbClr val="800000"/>
              </a:buClr>
            </a:pPr>
            <a:r>
              <a:rPr lang="en-US" sz="2200" dirty="0" smtClean="0">
                <a:solidFill>
                  <a:srgbClr val="800000"/>
                </a:solidFill>
              </a:rPr>
              <a:t>Tea drinking is a very important part of Chinese life and their meals.</a:t>
            </a:r>
          </a:p>
          <a:p>
            <a:pPr>
              <a:buClr>
                <a:srgbClr val="800000"/>
              </a:buClr>
            </a:pPr>
            <a:endParaRPr lang="en-US" sz="2200" dirty="0" smtClean="0">
              <a:solidFill>
                <a:srgbClr val="800000"/>
              </a:solidFill>
            </a:endParaRPr>
          </a:p>
          <a:p>
            <a:pPr>
              <a:buClr>
                <a:srgbClr val="800000"/>
              </a:buClr>
              <a:buNone/>
            </a:pPr>
            <a:r>
              <a:rPr lang="en-US" sz="2200" dirty="0" smtClean="0">
                <a:solidFill>
                  <a:srgbClr val="800000"/>
                </a:solidFill>
              </a:rPr>
              <a:t>    </a:t>
            </a:r>
            <a:endParaRPr lang="en-US" sz="3000" u="sng" dirty="0">
              <a:solidFill>
                <a:srgbClr val="800000"/>
              </a:solidFill>
            </a:endParaRPr>
          </a:p>
        </p:txBody>
      </p:sp>
      <p:pic>
        <p:nvPicPr>
          <p:cNvPr id="4" name="Picture 3" descr="noodles.jpg"/>
          <p:cNvPicPr>
            <a:picLocks noChangeAspect="1"/>
          </p:cNvPicPr>
          <p:nvPr/>
        </p:nvPicPr>
        <p:blipFill>
          <a:blip r:embed="rId3" cstate="print"/>
          <a:srcRect t="7101" b="24260"/>
          <a:stretch>
            <a:fillRect/>
          </a:stretch>
        </p:blipFill>
        <p:spPr>
          <a:xfrm>
            <a:off x="3733800" y="4572000"/>
            <a:ext cx="1712310" cy="1752600"/>
          </a:xfrm>
          <a:prstGeom prst="rect">
            <a:avLst/>
          </a:prstGeom>
        </p:spPr>
      </p:pic>
      <p:pic>
        <p:nvPicPr>
          <p:cNvPr id="5" name="Picture 4" descr="duck meal.jpg"/>
          <p:cNvPicPr>
            <a:picLocks noChangeAspect="1"/>
          </p:cNvPicPr>
          <p:nvPr/>
        </p:nvPicPr>
        <p:blipFill>
          <a:blip r:embed="rId4" cstate="print"/>
          <a:stretch>
            <a:fillRect/>
          </a:stretch>
        </p:blipFill>
        <p:spPr>
          <a:xfrm>
            <a:off x="609600" y="4572000"/>
            <a:ext cx="2554270" cy="1704975"/>
          </a:xfrm>
          <a:prstGeom prst="rect">
            <a:avLst/>
          </a:prstGeom>
        </p:spPr>
      </p:pic>
      <p:pic>
        <p:nvPicPr>
          <p:cNvPr id="6" name="Picture 5" descr="chinese_herbs.jpg"/>
          <p:cNvPicPr>
            <a:picLocks noChangeAspect="1"/>
          </p:cNvPicPr>
          <p:nvPr/>
        </p:nvPicPr>
        <p:blipFill>
          <a:blip r:embed="rId5" cstate="print"/>
          <a:stretch>
            <a:fillRect/>
          </a:stretch>
        </p:blipFill>
        <p:spPr>
          <a:xfrm>
            <a:off x="5943600" y="4450292"/>
            <a:ext cx="2590800" cy="181715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800000"/>
                </a:solidFill>
                <a:latin typeface="Bradley Hand ITC" pitchFamily="66" charset="0"/>
              </a:rPr>
              <a:t>SPORTS</a:t>
            </a:r>
            <a:endParaRPr lang="en-US" b="1" i="1" dirty="0">
              <a:solidFill>
                <a:srgbClr val="800000"/>
              </a:solidFill>
              <a:latin typeface="Bradley Hand ITC" pitchFamily="66" charset="0"/>
            </a:endParaRPr>
          </a:p>
        </p:txBody>
      </p:sp>
      <p:sp>
        <p:nvSpPr>
          <p:cNvPr id="3" name="Content Placeholder 2"/>
          <p:cNvSpPr>
            <a:spLocks noGrp="1"/>
          </p:cNvSpPr>
          <p:nvPr>
            <p:ph idx="1"/>
          </p:nvPr>
        </p:nvSpPr>
        <p:spPr>
          <a:xfrm>
            <a:off x="457200" y="2209800"/>
            <a:ext cx="7924800" cy="2743200"/>
          </a:xfrm>
        </p:spPr>
        <p:txBody>
          <a:bodyPr>
            <a:normAutofit/>
          </a:bodyPr>
          <a:lstStyle/>
          <a:p>
            <a:r>
              <a:rPr lang="en-US" sz="2000" dirty="0" smtClean="0">
                <a:solidFill>
                  <a:srgbClr val="800000"/>
                </a:solidFill>
              </a:rPr>
              <a:t> People who live in the agricultural communities enjoy fishing, hunting, climbing </a:t>
            </a:r>
            <a:r>
              <a:rPr lang="en-US" sz="2000" dirty="0" err="1" smtClean="0">
                <a:solidFill>
                  <a:srgbClr val="800000"/>
                </a:solidFill>
              </a:rPr>
              <a:t>ect</a:t>
            </a:r>
            <a:r>
              <a:rPr lang="en-US" sz="2000" dirty="0" smtClean="0">
                <a:solidFill>
                  <a:srgbClr val="800000"/>
                </a:solidFill>
              </a:rPr>
              <a:t>.</a:t>
            </a:r>
          </a:p>
          <a:p>
            <a:r>
              <a:rPr lang="en-US" sz="2000" dirty="0" smtClean="0">
                <a:solidFill>
                  <a:srgbClr val="800000"/>
                </a:solidFill>
              </a:rPr>
              <a:t> Soccer has been a popular sport ever since the Song Dynasty.</a:t>
            </a:r>
          </a:p>
          <a:p>
            <a:r>
              <a:rPr lang="en-US" sz="2000" dirty="0" smtClean="0">
                <a:solidFill>
                  <a:srgbClr val="800000"/>
                </a:solidFill>
              </a:rPr>
              <a:t>Table tennis, badminton, baseball, basketball and chess are also many popular sports in China.</a:t>
            </a:r>
          </a:p>
          <a:p>
            <a:pPr>
              <a:buNone/>
            </a:pPr>
            <a:endParaRPr lang="en-US" sz="2000" dirty="0" smtClean="0">
              <a:solidFill>
                <a:srgbClr val="800000"/>
              </a:solidFill>
            </a:endParaRPr>
          </a:p>
          <a:p>
            <a:endParaRPr lang="en-US" sz="2000" dirty="0" smtClean="0">
              <a:solidFill>
                <a:srgbClr val="800000"/>
              </a:solidFill>
            </a:endParaRPr>
          </a:p>
          <a:p>
            <a:endParaRPr lang="en-US" sz="2000" dirty="0">
              <a:solidFill>
                <a:srgbClr val="800000"/>
              </a:solidFill>
            </a:endParaRPr>
          </a:p>
        </p:txBody>
      </p:sp>
      <p:pic>
        <p:nvPicPr>
          <p:cNvPr id="4" name="Picture 3" descr="table tennnis.jpg"/>
          <p:cNvPicPr>
            <a:picLocks noChangeAspect="1"/>
          </p:cNvPicPr>
          <p:nvPr/>
        </p:nvPicPr>
        <p:blipFill>
          <a:blip r:embed="rId3" cstate="print"/>
          <a:stretch>
            <a:fillRect/>
          </a:stretch>
        </p:blipFill>
        <p:spPr>
          <a:xfrm rot="20725234">
            <a:off x="367103" y="351657"/>
            <a:ext cx="1752600" cy="1324640"/>
          </a:xfrm>
          <a:prstGeom prst="rect">
            <a:avLst/>
          </a:prstGeom>
        </p:spPr>
      </p:pic>
      <p:pic>
        <p:nvPicPr>
          <p:cNvPr id="5" name="Picture 4" descr="badminton_doubles.jpg"/>
          <p:cNvPicPr>
            <a:picLocks noChangeAspect="1"/>
          </p:cNvPicPr>
          <p:nvPr/>
        </p:nvPicPr>
        <p:blipFill>
          <a:blip r:embed="rId4" cstate="print"/>
          <a:stretch>
            <a:fillRect/>
          </a:stretch>
        </p:blipFill>
        <p:spPr>
          <a:xfrm rot="997319">
            <a:off x="6627421" y="538816"/>
            <a:ext cx="1828800" cy="1318846"/>
          </a:xfrm>
          <a:prstGeom prst="rect">
            <a:avLst/>
          </a:prstGeom>
        </p:spPr>
      </p:pic>
      <p:pic>
        <p:nvPicPr>
          <p:cNvPr id="6" name="Picture 5" descr="fishingh.jpg"/>
          <p:cNvPicPr>
            <a:picLocks noChangeAspect="1"/>
          </p:cNvPicPr>
          <p:nvPr/>
        </p:nvPicPr>
        <p:blipFill>
          <a:blip r:embed="rId5" cstate="print"/>
          <a:stretch>
            <a:fillRect/>
          </a:stretch>
        </p:blipFill>
        <p:spPr>
          <a:xfrm rot="1440267">
            <a:off x="6369021" y="5170109"/>
            <a:ext cx="1985963" cy="1074373"/>
          </a:xfrm>
          <a:prstGeom prst="rect">
            <a:avLst/>
          </a:prstGeom>
        </p:spPr>
      </p:pic>
      <p:pic>
        <p:nvPicPr>
          <p:cNvPr id="7" name="Picture 6" descr="chess.jpg"/>
          <p:cNvPicPr>
            <a:picLocks noChangeAspect="1"/>
          </p:cNvPicPr>
          <p:nvPr/>
        </p:nvPicPr>
        <p:blipFill>
          <a:blip r:embed="rId6" cstate="print"/>
          <a:stretch>
            <a:fillRect/>
          </a:stretch>
        </p:blipFill>
        <p:spPr>
          <a:xfrm rot="20549481">
            <a:off x="558000" y="5004022"/>
            <a:ext cx="1931011" cy="144083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0"/>
            <a:ext cx="8229600" cy="1143000"/>
          </a:xfrm>
        </p:spPr>
        <p:txBody>
          <a:bodyPr/>
          <a:lstStyle/>
          <a:p>
            <a:r>
              <a:rPr lang="en-US" b="1" i="1" dirty="0" smtClean="0">
                <a:solidFill>
                  <a:srgbClr val="800000"/>
                </a:solidFill>
                <a:latin typeface="Bradley Hand ITC" pitchFamily="66" charset="0"/>
              </a:rPr>
              <a:t>CLOTHING</a:t>
            </a:r>
            <a:endParaRPr lang="en-US" b="1" i="1" dirty="0">
              <a:solidFill>
                <a:srgbClr val="800000"/>
              </a:solidFill>
              <a:latin typeface="Bradley Hand ITC" pitchFamily="66" charset="0"/>
            </a:endParaRPr>
          </a:p>
        </p:txBody>
      </p:sp>
      <p:pic>
        <p:nvPicPr>
          <p:cNvPr id="4" name="Picture 3" descr="ancient-chinese-hair.jpg"/>
          <p:cNvPicPr>
            <a:picLocks noChangeAspect="1"/>
          </p:cNvPicPr>
          <p:nvPr/>
        </p:nvPicPr>
        <p:blipFill>
          <a:blip r:embed="rId3" cstate="print"/>
          <a:stretch>
            <a:fillRect/>
          </a:stretch>
        </p:blipFill>
        <p:spPr>
          <a:xfrm>
            <a:off x="152400" y="4419600"/>
            <a:ext cx="3060700" cy="2292269"/>
          </a:xfrm>
          <a:prstGeom prst="rect">
            <a:avLst/>
          </a:prstGeom>
        </p:spPr>
      </p:pic>
      <p:pic>
        <p:nvPicPr>
          <p:cNvPr id="5" name="Picture 4" descr="robe.jpg"/>
          <p:cNvPicPr>
            <a:picLocks noChangeAspect="1"/>
          </p:cNvPicPr>
          <p:nvPr/>
        </p:nvPicPr>
        <p:blipFill>
          <a:blip r:embed="rId4" cstate="print"/>
          <a:stretch>
            <a:fillRect/>
          </a:stretch>
        </p:blipFill>
        <p:spPr>
          <a:xfrm>
            <a:off x="5943600" y="152400"/>
            <a:ext cx="3060700" cy="2292269"/>
          </a:xfrm>
          <a:prstGeom prst="rect">
            <a:avLst/>
          </a:prstGeom>
        </p:spPr>
      </p:pic>
      <p:pic>
        <p:nvPicPr>
          <p:cNvPr id="6" name="Picture 5" descr="red robe.jpg"/>
          <p:cNvPicPr>
            <a:picLocks noChangeAspect="1"/>
          </p:cNvPicPr>
          <p:nvPr/>
        </p:nvPicPr>
        <p:blipFill>
          <a:blip r:embed="rId5" cstate="print"/>
          <a:stretch>
            <a:fillRect/>
          </a:stretch>
        </p:blipFill>
        <p:spPr>
          <a:xfrm>
            <a:off x="3276600" y="1219200"/>
            <a:ext cx="1676400" cy="2724150"/>
          </a:xfrm>
          <a:prstGeom prst="rect">
            <a:avLst/>
          </a:prstGeom>
        </p:spPr>
      </p:pic>
      <p:sp>
        <p:nvSpPr>
          <p:cNvPr id="8" name="TextBox 7"/>
          <p:cNvSpPr txBox="1"/>
          <p:nvPr/>
        </p:nvSpPr>
        <p:spPr>
          <a:xfrm>
            <a:off x="228600" y="1295400"/>
            <a:ext cx="3124200" cy="2246769"/>
          </a:xfrm>
          <a:prstGeom prst="rect">
            <a:avLst/>
          </a:prstGeom>
          <a:noFill/>
        </p:spPr>
        <p:txBody>
          <a:bodyPr wrap="square" rtlCol="0">
            <a:spAutoFit/>
          </a:bodyPr>
          <a:lstStyle/>
          <a:p>
            <a:pPr>
              <a:buFont typeface="Arial" pitchFamily="34" charset="0"/>
              <a:buChar char="•"/>
            </a:pPr>
            <a:r>
              <a:rPr lang="en-US" sz="2000" dirty="0" smtClean="0">
                <a:solidFill>
                  <a:srgbClr val="800000"/>
                </a:solidFill>
              </a:rPr>
              <a:t>Costumes where an important part of Chinese traditions.</a:t>
            </a:r>
          </a:p>
          <a:p>
            <a:pPr>
              <a:buFont typeface="Arial" pitchFamily="34" charset="0"/>
              <a:buChar char="•"/>
            </a:pPr>
            <a:endParaRPr lang="en-US" sz="2000" dirty="0" smtClean="0">
              <a:solidFill>
                <a:srgbClr val="800000"/>
              </a:solidFill>
            </a:endParaRPr>
          </a:p>
          <a:p>
            <a:pPr>
              <a:buFont typeface="Arial" pitchFamily="34" charset="0"/>
              <a:buChar char="•"/>
            </a:pPr>
            <a:r>
              <a:rPr lang="en-US" sz="2000" dirty="0" smtClean="0">
                <a:solidFill>
                  <a:srgbClr val="800000"/>
                </a:solidFill>
              </a:rPr>
              <a:t>Chinese silk robes are an </a:t>
            </a:r>
          </a:p>
          <a:p>
            <a:r>
              <a:rPr lang="en-US" sz="2000" dirty="0" smtClean="0">
                <a:solidFill>
                  <a:srgbClr val="800000"/>
                </a:solidFill>
              </a:rPr>
              <a:t>absolute necessity for everyday life.</a:t>
            </a:r>
            <a:endParaRPr lang="en-US" sz="2000" dirty="0">
              <a:solidFill>
                <a:srgbClr val="800000"/>
              </a:solidFill>
            </a:endParaRPr>
          </a:p>
        </p:txBody>
      </p:sp>
      <p:sp>
        <p:nvSpPr>
          <p:cNvPr id="9" name="TextBox 8"/>
          <p:cNvSpPr txBox="1"/>
          <p:nvPr/>
        </p:nvSpPr>
        <p:spPr>
          <a:xfrm>
            <a:off x="5410200" y="3962400"/>
            <a:ext cx="2819400" cy="1015663"/>
          </a:xfrm>
          <a:prstGeom prst="rect">
            <a:avLst/>
          </a:prstGeom>
          <a:noFill/>
        </p:spPr>
        <p:txBody>
          <a:bodyPr wrap="square" rtlCol="0">
            <a:spAutoFit/>
          </a:bodyPr>
          <a:lstStyle/>
          <a:p>
            <a:pPr>
              <a:buFont typeface="Arial" pitchFamily="34" charset="0"/>
              <a:buChar char="•"/>
            </a:pPr>
            <a:r>
              <a:rPr lang="en-US" sz="2000" dirty="0" smtClean="0">
                <a:solidFill>
                  <a:srgbClr val="800000"/>
                </a:solidFill>
              </a:rPr>
              <a:t> Women also were very extravagant head pieces and dresses</a:t>
            </a:r>
            <a:endParaRPr lang="en-US" sz="2000" dirty="0">
              <a:solidFill>
                <a:srgbClr val="8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800000"/>
                </a:solidFill>
                <a:latin typeface="Bradley Hand ITC" pitchFamily="66" charset="0"/>
              </a:rPr>
              <a:t>CHINESE ZODIA</a:t>
            </a:r>
            <a:endParaRPr lang="en-US" b="1" i="1" dirty="0">
              <a:solidFill>
                <a:srgbClr val="800000"/>
              </a:solidFill>
              <a:latin typeface="Bradley Hand ITC" pitchFamily="66" charset="0"/>
            </a:endParaRPr>
          </a:p>
        </p:txBody>
      </p:sp>
      <p:pic>
        <p:nvPicPr>
          <p:cNvPr id="4" name="Content Placeholder 3" descr="chinese zodiac.jpg"/>
          <p:cNvPicPr>
            <a:picLocks noGrp="1" noChangeAspect="1"/>
          </p:cNvPicPr>
          <p:nvPr>
            <p:ph idx="1"/>
          </p:nvPr>
        </p:nvPicPr>
        <p:blipFill>
          <a:blip r:embed="rId3" cstate="print"/>
          <a:stretch>
            <a:fillRect/>
          </a:stretch>
        </p:blipFill>
        <p:spPr>
          <a:xfrm>
            <a:off x="5867400" y="1676400"/>
            <a:ext cx="2362200" cy="2393978"/>
          </a:xfrm>
        </p:spPr>
      </p:pic>
      <p:sp>
        <p:nvSpPr>
          <p:cNvPr id="5" name="TextBox 4"/>
          <p:cNvSpPr txBox="1"/>
          <p:nvPr/>
        </p:nvSpPr>
        <p:spPr>
          <a:xfrm>
            <a:off x="533400" y="1600200"/>
            <a:ext cx="5257800" cy="1938992"/>
          </a:xfrm>
          <a:prstGeom prst="rect">
            <a:avLst/>
          </a:prstGeom>
          <a:noFill/>
        </p:spPr>
        <p:txBody>
          <a:bodyPr wrap="square" rtlCol="0">
            <a:spAutoFit/>
          </a:bodyPr>
          <a:lstStyle/>
          <a:p>
            <a:pPr>
              <a:buFont typeface="Arial" pitchFamily="34" charset="0"/>
              <a:buChar char="•"/>
            </a:pPr>
            <a:r>
              <a:rPr lang="en-US" sz="2000" dirty="0" smtClean="0">
                <a:solidFill>
                  <a:srgbClr val="800000"/>
                </a:solidFill>
              </a:rPr>
              <a:t> These 12 animals represent the rotating 12-year cycle that is the basis of the Chinese Zodiac.</a:t>
            </a:r>
          </a:p>
          <a:p>
            <a:endParaRPr lang="en-US" sz="2000" dirty="0" smtClean="0">
              <a:solidFill>
                <a:srgbClr val="800000"/>
              </a:solidFill>
            </a:endParaRPr>
          </a:p>
          <a:p>
            <a:pPr>
              <a:buFont typeface="Arial" pitchFamily="34" charset="0"/>
              <a:buChar char="•"/>
            </a:pPr>
            <a:r>
              <a:rPr lang="en-US" sz="2000" dirty="0" smtClean="0">
                <a:solidFill>
                  <a:srgbClr val="800000"/>
                </a:solidFill>
              </a:rPr>
              <a:t>  These twelve animals are the rat, ox, tiger, rabbit, dragon, snake, horse, goat, monkey, rooster, dog and pig.</a:t>
            </a:r>
            <a:endParaRPr lang="en-US" sz="2000" dirty="0">
              <a:solidFill>
                <a:srgbClr val="800000"/>
              </a:solidFill>
            </a:endParaRPr>
          </a:p>
        </p:txBody>
      </p:sp>
      <p:pic>
        <p:nvPicPr>
          <p:cNvPr id="6" name="Picture 5" descr="animal_signs_chinese_astrology.jpg"/>
          <p:cNvPicPr>
            <a:picLocks noChangeAspect="1"/>
          </p:cNvPicPr>
          <p:nvPr/>
        </p:nvPicPr>
        <p:blipFill>
          <a:blip r:embed="rId4" cstate="print"/>
          <a:stretch>
            <a:fillRect/>
          </a:stretch>
        </p:blipFill>
        <p:spPr>
          <a:xfrm>
            <a:off x="2133601" y="3733800"/>
            <a:ext cx="2537052" cy="2514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b="1" i="1" dirty="0" smtClean="0">
                <a:solidFill>
                  <a:srgbClr val="800000"/>
                </a:solidFill>
                <a:latin typeface="Bradley Hand ITC" pitchFamily="66" charset="0"/>
              </a:rPr>
              <a:t>ART</a:t>
            </a:r>
            <a:endParaRPr lang="en-US" b="1" i="1" dirty="0">
              <a:solidFill>
                <a:srgbClr val="800000"/>
              </a:solidFill>
              <a:latin typeface="Bradley Hand ITC" pitchFamily="66" charset="0"/>
            </a:endParaRPr>
          </a:p>
        </p:txBody>
      </p:sp>
      <p:sp>
        <p:nvSpPr>
          <p:cNvPr id="3" name="Content Placeholder 2"/>
          <p:cNvSpPr>
            <a:spLocks noGrp="1"/>
          </p:cNvSpPr>
          <p:nvPr>
            <p:ph idx="1"/>
          </p:nvPr>
        </p:nvSpPr>
        <p:spPr>
          <a:xfrm>
            <a:off x="304800" y="1066800"/>
            <a:ext cx="6248400" cy="1600200"/>
          </a:xfrm>
        </p:spPr>
        <p:txBody>
          <a:bodyPr>
            <a:normAutofit/>
          </a:bodyPr>
          <a:lstStyle/>
          <a:p>
            <a:r>
              <a:rPr lang="en-US" sz="2000" dirty="0" smtClean="0">
                <a:solidFill>
                  <a:srgbClr val="800000"/>
                </a:solidFill>
              </a:rPr>
              <a:t> Flowers are popular drawings among Chinese artwork</a:t>
            </a:r>
          </a:p>
          <a:p>
            <a:endParaRPr lang="en-US" sz="2000" dirty="0" smtClean="0">
              <a:solidFill>
                <a:srgbClr val="800000"/>
              </a:solidFill>
            </a:endParaRPr>
          </a:p>
          <a:p>
            <a:r>
              <a:rPr lang="en-US" sz="2000" dirty="0" smtClean="0">
                <a:solidFill>
                  <a:srgbClr val="800000"/>
                </a:solidFill>
              </a:rPr>
              <a:t> They also enjoy drawing animals such as their native animal the panda bear.</a:t>
            </a:r>
          </a:p>
          <a:p>
            <a:endParaRPr lang="en-US" sz="2000" dirty="0">
              <a:solidFill>
                <a:srgbClr val="800000"/>
              </a:solidFill>
            </a:endParaRPr>
          </a:p>
        </p:txBody>
      </p:sp>
      <p:pic>
        <p:nvPicPr>
          <p:cNvPr id="4" name="Picture 3" descr="panda bear.jpg"/>
          <p:cNvPicPr>
            <a:picLocks noChangeAspect="1"/>
          </p:cNvPicPr>
          <p:nvPr/>
        </p:nvPicPr>
        <p:blipFill>
          <a:blip r:embed="rId3" cstate="print"/>
          <a:stretch>
            <a:fillRect/>
          </a:stretch>
        </p:blipFill>
        <p:spPr>
          <a:xfrm>
            <a:off x="1295400" y="3657600"/>
            <a:ext cx="1708785" cy="2286000"/>
          </a:xfrm>
          <a:prstGeom prst="rect">
            <a:avLst/>
          </a:prstGeom>
        </p:spPr>
      </p:pic>
      <p:pic>
        <p:nvPicPr>
          <p:cNvPr id="5" name="Picture 4" descr="artwork 2.jpg"/>
          <p:cNvPicPr>
            <a:picLocks noChangeAspect="1"/>
          </p:cNvPicPr>
          <p:nvPr/>
        </p:nvPicPr>
        <p:blipFill>
          <a:blip r:embed="rId4" cstate="print"/>
          <a:stretch>
            <a:fillRect/>
          </a:stretch>
        </p:blipFill>
        <p:spPr>
          <a:xfrm>
            <a:off x="7010400" y="609600"/>
            <a:ext cx="1828800" cy="2495550"/>
          </a:xfrm>
          <a:prstGeom prst="rect">
            <a:avLst/>
          </a:prstGeom>
        </p:spPr>
      </p:pic>
      <p:pic>
        <p:nvPicPr>
          <p:cNvPr id="6" name="Picture 5" descr="artwork 1.jpg"/>
          <p:cNvPicPr>
            <a:picLocks noChangeAspect="1"/>
          </p:cNvPicPr>
          <p:nvPr/>
        </p:nvPicPr>
        <p:blipFill>
          <a:blip r:embed="rId5" cstate="print"/>
          <a:stretch>
            <a:fillRect/>
          </a:stretch>
        </p:blipFill>
        <p:spPr>
          <a:xfrm>
            <a:off x="4114800" y="3429000"/>
            <a:ext cx="3508709" cy="288283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229600" cy="1143000"/>
          </a:xfrm>
        </p:spPr>
        <p:txBody>
          <a:bodyPr/>
          <a:lstStyle/>
          <a:p>
            <a:r>
              <a:rPr lang="en-US" b="1" i="1" dirty="0" smtClean="0">
                <a:solidFill>
                  <a:srgbClr val="800000"/>
                </a:solidFill>
                <a:latin typeface="Bradley Hand ITC" pitchFamily="66" charset="0"/>
              </a:rPr>
              <a:t>WEIRD CUSTOMS</a:t>
            </a:r>
            <a:endParaRPr lang="en-US" b="1" i="1" dirty="0">
              <a:solidFill>
                <a:srgbClr val="800000"/>
              </a:solidFill>
              <a:latin typeface="Bradley Hand ITC" pitchFamily="66" charset="0"/>
            </a:endParaRPr>
          </a:p>
        </p:txBody>
      </p:sp>
      <p:sp>
        <p:nvSpPr>
          <p:cNvPr id="3" name="Content Placeholder 2"/>
          <p:cNvSpPr>
            <a:spLocks noGrp="1"/>
          </p:cNvSpPr>
          <p:nvPr>
            <p:ph idx="1"/>
          </p:nvPr>
        </p:nvSpPr>
        <p:spPr>
          <a:xfrm>
            <a:off x="533400" y="1219200"/>
            <a:ext cx="8229600" cy="4525963"/>
          </a:xfrm>
        </p:spPr>
        <p:txBody>
          <a:bodyPr/>
          <a:lstStyle/>
          <a:p>
            <a:pPr>
              <a:buSzPct val="90000"/>
            </a:pPr>
            <a:r>
              <a:rPr lang="en-US" sz="2000" dirty="0" smtClean="0">
                <a:solidFill>
                  <a:srgbClr val="800000"/>
                </a:solidFill>
              </a:rPr>
              <a:t> Foot Binding- was the binding of young girls feet to prevent further growth, this was popular among upper class families.</a:t>
            </a:r>
          </a:p>
          <a:p>
            <a:pPr>
              <a:buSzPct val="90000"/>
            </a:pPr>
            <a:endParaRPr lang="en-US" sz="2000" dirty="0" smtClean="0">
              <a:solidFill>
                <a:srgbClr val="800000"/>
              </a:solidFill>
            </a:endParaRPr>
          </a:p>
          <a:p>
            <a:pPr>
              <a:buSzPct val="90000"/>
            </a:pPr>
            <a:r>
              <a:rPr lang="en-US" sz="2000" dirty="0" smtClean="0">
                <a:solidFill>
                  <a:srgbClr val="800000"/>
                </a:solidFill>
              </a:rPr>
              <a:t> Cooper's Hill Cheese-Rolling- The event starts when from the top of the hill huge piece of Double Gloucester cheese is rolled. </a:t>
            </a:r>
          </a:p>
          <a:p>
            <a:pPr>
              <a:buSzPct val="90000"/>
              <a:buNone/>
            </a:pPr>
            <a:r>
              <a:rPr lang="en-US" sz="2000" dirty="0" smtClean="0">
                <a:solidFill>
                  <a:srgbClr val="800000"/>
                </a:solidFill>
              </a:rPr>
              <a:t> </a:t>
            </a:r>
          </a:p>
          <a:p>
            <a:pPr>
              <a:buSzPct val="90000"/>
            </a:pPr>
            <a:r>
              <a:rPr lang="en-US" sz="2000" dirty="0" smtClean="0">
                <a:solidFill>
                  <a:srgbClr val="800000"/>
                </a:solidFill>
              </a:rPr>
              <a:t> Camel Wrestling- A female camel is led in front of two male camels. Being attracted by the female the two males fight. The match is won when one of the camels retreat or scream.</a:t>
            </a:r>
          </a:p>
        </p:txBody>
      </p:sp>
      <p:pic>
        <p:nvPicPr>
          <p:cNvPr id="4" name="Picture 3" descr="camel_wrestling_Turkey.jpg"/>
          <p:cNvPicPr>
            <a:picLocks noChangeAspect="1"/>
          </p:cNvPicPr>
          <p:nvPr/>
        </p:nvPicPr>
        <p:blipFill>
          <a:blip r:embed="rId3" cstate="print"/>
          <a:stretch>
            <a:fillRect/>
          </a:stretch>
        </p:blipFill>
        <p:spPr>
          <a:xfrm>
            <a:off x="304800" y="5105400"/>
            <a:ext cx="1993900" cy="1498273"/>
          </a:xfrm>
          <a:prstGeom prst="rect">
            <a:avLst/>
          </a:prstGeom>
        </p:spPr>
      </p:pic>
      <p:pic>
        <p:nvPicPr>
          <p:cNvPr id="5" name="Picture 4" descr="Cooper_Hill_Cheese_Rolling.jpg"/>
          <p:cNvPicPr>
            <a:picLocks noChangeAspect="1"/>
          </p:cNvPicPr>
          <p:nvPr/>
        </p:nvPicPr>
        <p:blipFill>
          <a:blip r:embed="rId4" cstate="print"/>
          <a:stretch>
            <a:fillRect/>
          </a:stretch>
        </p:blipFill>
        <p:spPr>
          <a:xfrm>
            <a:off x="3581400" y="4419600"/>
            <a:ext cx="1905000" cy="1398814"/>
          </a:xfrm>
          <a:prstGeom prst="rect">
            <a:avLst/>
          </a:prstGeom>
        </p:spPr>
      </p:pic>
      <p:pic>
        <p:nvPicPr>
          <p:cNvPr id="6" name="Picture 5" descr="foot binding.jpg"/>
          <p:cNvPicPr>
            <a:picLocks noChangeAspect="1"/>
          </p:cNvPicPr>
          <p:nvPr/>
        </p:nvPicPr>
        <p:blipFill>
          <a:blip r:embed="rId5" cstate="print"/>
          <a:stretch>
            <a:fillRect/>
          </a:stretch>
        </p:blipFill>
        <p:spPr>
          <a:xfrm>
            <a:off x="6400800" y="4724400"/>
            <a:ext cx="2514600" cy="18192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solidFill>
                  <a:srgbClr val="800000"/>
                </a:solidFill>
                <a:latin typeface="Bradley Hand ITC" pitchFamily="66" charset="0"/>
              </a:rPr>
              <a:t>FUN FACTS</a:t>
            </a:r>
            <a:endParaRPr lang="en-US" b="1" i="1" dirty="0">
              <a:solidFill>
                <a:srgbClr val="800000"/>
              </a:solidFill>
              <a:latin typeface="Bradley Hand ITC" pitchFamily="66" charset="0"/>
            </a:endParaRPr>
          </a:p>
        </p:txBody>
      </p:sp>
      <p:sp>
        <p:nvSpPr>
          <p:cNvPr id="3" name="Content Placeholder 2"/>
          <p:cNvSpPr>
            <a:spLocks noGrp="1"/>
          </p:cNvSpPr>
          <p:nvPr>
            <p:ph idx="1"/>
          </p:nvPr>
        </p:nvSpPr>
        <p:spPr/>
        <p:txBody>
          <a:bodyPr/>
          <a:lstStyle/>
          <a:p>
            <a:r>
              <a:rPr lang="en-US" sz="2400" u="sng" dirty="0" smtClean="0">
                <a:solidFill>
                  <a:srgbClr val="800000"/>
                </a:solidFill>
              </a:rPr>
              <a:t>Fun Fact: The most popular type of foods are noodles, duck and dumplings.</a:t>
            </a:r>
          </a:p>
          <a:p>
            <a:r>
              <a:rPr lang="en-US" sz="2400" u="sng" dirty="0" smtClean="0">
                <a:solidFill>
                  <a:srgbClr val="800000"/>
                </a:solidFill>
              </a:rPr>
              <a:t>Fun Fact: Chinas highest point is Mt. Everest at 29,035 feet.</a:t>
            </a:r>
          </a:p>
          <a:p>
            <a:r>
              <a:rPr lang="en-US" sz="2400" u="sng" dirty="0" smtClean="0">
                <a:solidFill>
                  <a:srgbClr val="800000"/>
                </a:solidFill>
              </a:rPr>
              <a:t> Fun Fact: In 1984 China sent 219 athletes to the Los Angeles Olympics</a:t>
            </a:r>
          </a:p>
          <a:p>
            <a:pPr>
              <a:buNone/>
            </a:pPr>
            <a:r>
              <a:rPr lang="en-US" sz="2400" u="sng" dirty="0" smtClean="0">
                <a:solidFill>
                  <a:srgbClr val="800000"/>
                </a:solidFill>
              </a:rPr>
              <a:t> </a:t>
            </a:r>
          </a:p>
        </p:txBody>
      </p:sp>
      <p:pic>
        <p:nvPicPr>
          <p:cNvPr id="4" name="Picture 3" descr="chinese flag.jpg"/>
          <p:cNvPicPr>
            <a:picLocks noChangeAspect="1"/>
          </p:cNvPicPr>
          <p:nvPr/>
        </p:nvPicPr>
        <p:blipFill>
          <a:blip r:embed="rId3" cstate="print"/>
          <a:stretch>
            <a:fillRect/>
          </a:stretch>
        </p:blipFill>
        <p:spPr>
          <a:xfrm>
            <a:off x="2514600" y="3657600"/>
            <a:ext cx="3657600" cy="242514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373</Words>
  <Application>Microsoft Office PowerPoint</Application>
  <PresentationFormat>On-screen Show (4:3)</PresentationFormat>
  <Paragraphs>52</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CHINA</vt:lpstr>
      <vt:lpstr>GEOGRAPHY</vt:lpstr>
      <vt:lpstr>CUISINE</vt:lpstr>
      <vt:lpstr>SPORTS</vt:lpstr>
      <vt:lpstr>CLOTHING</vt:lpstr>
      <vt:lpstr>CHINESE ZODIA</vt:lpstr>
      <vt:lpstr>ART</vt:lpstr>
      <vt:lpstr>WEIRD CUSTOMS</vt:lpstr>
      <vt:lpstr>FUN FACTS</vt:lpstr>
      <vt:lpstr>THE END</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dc:title>
  <dc:creator>DMR546</dc:creator>
  <cp:lastModifiedBy>DMR546</cp:lastModifiedBy>
  <cp:revision>20</cp:revision>
  <dcterms:created xsi:type="dcterms:W3CDTF">2011-12-06T19:27:01Z</dcterms:created>
  <dcterms:modified xsi:type="dcterms:W3CDTF">2012-05-24T18:17:38Z</dcterms:modified>
</cp:coreProperties>
</file>